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96" d="100"/>
          <a:sy n="96" d="100"/>
        </p:scale>
        <p:origin x="1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Refsland Maribu" userId="951fb307-2b4e-4703-950b-82b9919f5536" providerId="ADAL" clId="{50D3672A-A2BB-44C4-8D22-8FBB126A7F97}"/>
    <pc:docChg chg="modSld">
      <pc:chgData name="Marianne Refsland Maribu" userId="951fb307-2b4e-4703-950b-82b9919f5536" providerId="ADAL" clId="{50D3672A-A2BB-44C4-8D22-8FBB126A7F97}" dt="2024-03-21T21:04:53.469" v="131" actId="20577"/>
      <pc:docMkLst>
        <pc:docMk/>
      </pc:docMkLst>
      <pc:sldChg chg="modSp mod">
        <pc:chgData name="Marianne Refsland Maribu" userId="951fb307-2b4e-4703-950b-82b9919f5536" providerId="ADAL" clId="{50D3672A-A2BB-44C4-8D22-8FBB126A7F97}" dt="2024-03-21T21:04:53.469" v="131" actId="20577"/>
        <pc:sldMkLst>
          <pc:docMk/>
          <pc:sldMk cId="3946839693" sldId="256"/>
        </pc:sldMkLst>
        <pc:spChg chg="mod">
          <ac:chgData name="Marianne Refsland Maribu" userId="951fb307-2b4e-4703-950b-82b9919f5536" providerId="ADAL" clId="{50D3672A-A2BB-44C4-8D22-8FBB126A7F97}" dt="2024-03-21T21:04:53.469" v="131" actId="20577"/>
          <ac:spMkLst>
            <pc:docMk/>
            <pc:sldMk cId="3946839693" sldId="256"/>
            <ac:spMk id="3" creationId="{C9DA7E71-197A-9B63-1AB9-4544810D417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D0580D-733B-9616-8BEA-98E95D963CF2}"/>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9457CF87-4D08-5A16-B9F6-A41AA9C21E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E9A29C9F-B916-ACE2-3B58-E0035640135D}"/>
              </a:ext>
            </a:extLst>
          </p:cNvPr>
          <p:cNvSpPr>
            <a:spLocks noGrp="1"/>
          </p:cNvSpPr>
          <p:nvPr>
            <p:ph type="dt" sz="half" idx="10"/>
          </p:nvPr>
        </p:nvSpPr>
        <p:spPr/>
        <p:txBody>
          <a:bodyPr/>
          <a:lstStyle/>
          <a:p>
            <a:fld id="{FBFAB1C4-17E0-4683-AC6C-C6B23FE166BA}" type="datetimeFigureOut">
              <a:rPr lang="nb-NO" smtClean="0"/>
              <a:t>21.03.2024</a:t>
            </a:fld>
            <a:endParaRPr lang="nb-NO"/>
          </a:p>
        </p:txBody>
      </p:sp>
      <p:sp>
        <p:nvSpPr>
          <p:cNvPr id="5" name="Plassholder for bunntekst 4">
            <a:extLst>
              <a:ext uri="{FF2B5EF4-FFF2-40B4-BE49-F238E27FC236}">
                <a16:creationId xmlns:a16="http://schemas.microsoft.com/office/drawing/2014/main" id="{3354280D-FA42-29F9-61D6-B12E5F3FA60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9B18CA9-6C42-43E0-3C56-84D1CA65506E}"/>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412382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44C76F-BD3B-6993-8BAF-DC86C6D8A69E}"/>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7A46B658-9DED-96AE-F7FF-81C15141CD4F}"/>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500D9D8-6552-394D-FF99-6CFB89BE3874}"/>
              </a:ext>
            </a:extLst>
          </p:cNvPr>
          <p:cNvSpPr>
            <a:spLocks noGrp="1"/>
          </p:cNvSpPr>
          <p:nvPr>
            <p:ph type="dt" sz="half" idx="10"/>
          </p:nvPr>
        </p:nvSpPr>
        <p:spPr/>
        <p:txBody>
          <a:bodyPr/>
          <a:lstStyle/>
          <a:p>
            <a:fld id="{FBFAB1C4-17E0-4683-AC6C-C6B23FE166BA}" type="datetimeFigureOut">
              <a:rPr lang="nb-NO" smtClean="0"/>
              <a:t>21.03.2024</a:t>
            </a:fld>
            <a:endParaRPr lang="nb-NO"/>
          </a:p>
        </p:txBody>
      </p:sp>
      <p:sp>
        <p:nvSpPr>
          <p:cNvPr id="5" name="Plassholder for bunntekst 4">
            <a:extLst>
              <a:ext uri="{FF2B5EF4-FFF2-40B4-BE49-F238E27FC236}">
                <a16:creationId xmlns:a16="http://schemas.microsoft.com/office/drawing/2014/main" id="{60CC627B-D164-4E77-5D8C-7C692AED6C4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C9312CC-79D9-33AE-3E57-26016003E9E2}"/>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3980937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6D00881B-C8B2-0A0E-58F6-FBC6568444D0}"/>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C62B6E4A-DF9C-7E54-AA70-2FBEB293E72F}"/>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633C798-ABC5-EE85-B247-2C365497BD2F}"/>
              </a:ext>
            </a:extLst>
          </p:cNvPr>
          <p:cNvSpPr>
            <a:spLocks noGrp="1"/>
          </p:cNvSpPr>
          <p:nvPr>
            <p:ph type="dt" sz="half" idx="10"/>
          </p:nvPr>
        </p:nvSpPr>
        <p:spPr/>
        <p:txBody>
          <a:bodyPr/>
          <a:lstStyle/>
          <a:p>
            <a:fld id="{FBFAB1C4-17E0-4683-AC6C-C6B23FE166BA}" type="datetimeFigureOut">
              <a:rPr lang="nb-NO" smtClean="0"/>
              <a:t>21.03.2024</a:t>
            </a:fld>
            <a:endParaRPr lang="nb-NO"/>
          </a:p>
        </p:txBody>
      </p:sp>
      <p:sp>
        <p:nvSpPr>
          <p:cNvPr id="5" name="Plassholder for bunntekst 4">
            <a:extLst>
              <a:ext uri="{FF2B5EF4-FFF2-40B4-BE49-F238E27FC236}">
                <a16:creationId xmlns:a16="http://schemas.microsoft.com/office/drawing/2014/main" id="{17A028DB-16F8-662A-1CB7-60C8C55013B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F53BA84-E07B-439F-EAE8-D537E4FCB5D7}"/>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360139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199D2-C5D5-3630-17D3-C811DB23D91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672622D-2850-ADAD-84EE-583753F909DF}"/>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A0F3784-87E3-C002-F67A-CE3EBBC9BF68}"/>
              </a:ext>
            </a:extLst>
          </p:cNvPr>
          <p:cNvSpPr>
            <a:spLocks noGrp="1"/>
          </p:cNvSpPr>
          <p:nvPr>
            <p:ph type="dt" sz="half" idx="10"/>
          </p:nvPr>
        </p:nvSpPr>
        <p:spPr/>
        <p:txBody>
          <a:bodyPr/>
          <a:lstStyle/>
          <a:p>
            <a:fld id="{FBFAB1C4-17E0-4683-AC6C-C6B23FE166BA}" type="datetimeFigureOut">
              <a:rPr lang="nb-NO" smtClean="0"/>
              <a:t>21.03.2024</a:t>
            </a:fld>
            <a:endParaRPr lang="nb-NO"/>
          </a:p>
        </p:txBody>
      </p:sp>
      <p:sp>
        <p:nvSpPr>
          <p:cNvPr id="5" name="Plassholder for bunntekst 4">
            <a:extLst>
              <a:ext uri="{FF2B5EF4-FFF2-40B4-BE49-F238E27FC236}">
                <a16:creationId xmlns:a16="http://schemas.microsoft.com/office/drawing/2014/main" id="{D9AD64AA-2F23-39DD-CB70-1D64D399558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66BA20-A444-2B7B-E069-382790FA06AA}"/>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256100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88DBFA-4E7F-77F3-7429-B7EF1CBCC8AF}"/>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1EF97607-7A4F-D0C8-2400-B64EB4491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CDB2D02-F669-0A07-FD73-542301CEF3DE}"/>
              </a:ext>
            </a:extLst>
          </p:cNvPr>
          <p:cNvSpPr>
            <a:spLocks noGrp="1"/>
          </p:cNvSpPr>
          <p:nvPr>
            <p:ph type="dt" sz="half" idx="10"/>
          </p:nvPr>
        </p:nvSpPr>
        <p:spPr/>
        <p:txBody>
          <a:bodyPr/>
          <a:lstStyle/>
          <a:p>
            <a:fld id="{FBFAB1C4-17E0-4683-AC6C-C6B23FE166BA}" type="datetimeFigureOut">
              <a:rPr lang="nb-NO" smtClean="0"/>
              <a:t>21.03.2024</a:t>
            </a:fld>
            <a:endParaRPr lang="nb-NO"/>
          </a:p>
        </p:txBody>
      </p:sp>
      <p:sp>
        <p:nvSpPr>
          <p:cNvPr id="5" name="Plassholder for bunntekst 4">
            <a:extLst>
              <a:ext uri="{FF2B5EF4-FFF2-40B4-BE49-F238E27FC236}">
                <a16:creationId xmlns:a16="http://schemas.microsoft.com/office/drawing/2014/main" id="{6EE979A8-AEBD-1A6B-418A-C2D3EF3C2BD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8A82825-BFF1-04A8-0E11-FCC46ADEEEEA}"/>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102923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A18C3C-4DFD-6DB8-A343-EE6A0687643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7AC4FB9-8614-9168-2BF8-BEAAB795D750}"/>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A2E8B96-A421-8C8B-AE37-764F6F55EA52}"/>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2B00F71-9943-EFED-5B38-3ED3FDB7FD8B}"/>
              </a:ext>
            </a:extLst>
          </p:cNvPr>
          <p:cNvSpPr>
            <a:spLocks noGrp="1"/>
          </p:cNvSpPr>
          <p:nvPr>
            <p:ph type="dt" sz="half" idx="10"/>
          </p:nvPr>
        </p:nvSpPr>
        <p:spPr/>
        <p:txBody>
          <a:bodyPr/>
          <a:lstStyle/>
          <a:p>
            <a:fld id="{FBFAB1C4-17E0-4683-AC6C-C6B23FE166BA}" type="datetimeFigureOut">
              <a:rPr lang="nb-NO" smtClean="0"/>
              <a:t>21.03.2024</a:t>
            </a:fld>
            <a:endParaRPr lang="nb-NO"/>
          </a:p>
        </p:txBody>
      </p:sp>
      <p:sp>
        <p:nvSpPr>
          <p:cNvPr id="6" name="Plassholder for bunntekst 5">
            <a:extLst>
              <a:ext uri="{FF2B5EF4-FFF2-40B4-BE49-F238E27FC236}">
                <a16:creationId xmlns:a16="http://schemas.microsoft.com/office/drawing/2014/main" id="{E0C52785-EED9-86DE-5907-9FA4E9F8D8F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552BC87-081E-C991-CC92-7F2E56A26692}"/>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187303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A2200E-D74A-E0A0-3239-34D3786786C7}"/>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EF854275-81BB-B938-E7D4-0750CC4B55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ABA1A14-5C4D-DFAB-D847-D482FE34D04C}"/>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9035FA81-91C6-310A-75D1-054B70B7D6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DBF40FD-6CBF-B105-C09C-9959E856D608}"/>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F398C0D-9CDD-7E1F-78F2-621BD401E27F}"/>
              </a:ext>
            </a:extLst>
          </p:cNvPr>
          <p:cNvSpPr>
            <a:spLocks noGrp="1"/>
          </p:cNvSpPr>
          <p:nvPr>
            <p:ph type="dt" sz="half" idx="10"/>
          </p:nvPr>
        </p:nvSpPr>
        <p:spPr/>
        <p:txBody>
          <a:bodyPr/>
          <a:lstStyle/>
          <a:p>
            <a:fld id="{FBFAB1C4-17E0-4683-AC6C-C6B23FE166BA}" type="datetimeFigureOut">
              <a:rPr lang="nb-NO" smtClean="0"/>
              <a:t>21.03.2024</a:t>
            </a:fld>
            <a:endParaRPr lang="nb-NO"/>
          </a:p>
        </p:txBody>
      </p:sp>
      <p:sp>
        <p:nvSpPr>
          <p:cNvPr id="8" name="Plassholder for bunntekst 7">
            <a:extLst>
              <a:ext uri="{FF2B5EF4-FFF2-40B4-BE49-F238E27FC236}">
                <a16:creationId xmlns:a16="http://schemas.microsoft.com/office/drawing/2014/main" id="{45429A86-FEB9-D173-F269-6AB29AD872B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9D98CE4-FB16-CCFE-89E3-474B475546F4}"/>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177248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E51F9B-A423-29C9-9182-C2CFF5BC2D44}"/>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A313068E-0BF4-E2F5-B3BA-353BDA7F674A}"/>
              </a:ext>
            </a:extLst>
          </p:cNvPr>
          <p:cNvSpPr>
            <a:spLocks noGrp="1"/>
          </p:cNvSpPr>
          <p:nvPr>
            <p:ph type="dt" sz="half" idx="10"/>
          </p:nvPr>
        </p:nvSpPr>
        <p:spPr/>
        <p:txBody>
          <a:bodyPr/>
          <a:lstStyle/>
          <a:p>
            <a:fld id="{FBFAB1C4-17E0-4683-AC6C-C6B23FE166BA}" type="datetimeFigureOut">
              <a:rPr lang="nb-NO" smtClean="0"/>
              <a:t>21.03.2024</a:t>
            </a:fld>
            <a:endParaRPr lang="nb-NO"/>
          </a:p>
        </p:txBody>
      </p:sp>
      <p:sp>
        <p:nvSpPr>
          <p:cNvPr id="4" name="Plassholder for bunntekst 3">
            <a:extLst>
              <a:ext uri="{FF2B5EF4-FFF2-40B4-BE49-F238E27FC236}">
                <a16:creationId xmlns:a16="http://schemas.microsoft.com/office/drawing/2014/main" id="{B66B0829-FA81-4C6E-5116-45E73672401D}"/>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1C4F8573-DDDB-EE1B-4215-DDFAAE510479}"/>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120413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A431A63-D071-C143-364A-EBE5175F042A}"/>
              </a:ext>
            </a:extLst>
          </p:cNvPr>
          <p:cNvSpPr>
            <a:spLocks noGrp="1"/>
          </p:cNvSpPr>
          <p:nvPr>
            <p:ph type="dt" sz="half" idx="10"/>
          </p:nvPr>
        </p:nvSpPr>
        <p:spPr/>
        <p:txBody>
          <a:bodyPr/>
          <a:lstStyle/>
          <a:p>
            <a:fld id="{FBFAB1C4-17E0-4683-AC6C-C6B23FE166BA}" type="datetimeFigureOut">
              <a:rPr lang="nb-NO" smtClean="0"/>
              <a:t>21.03.2024</a:t>
            </a:fld>
            <a:endParaRPr lang="nb-NO"/>
          </a:p>
        </p:txBody>
      </p:sp>
      <p:sp>
        <p:nvSpPr>
          <p:cNvPr id="3" name="Plassholder for bunntekst 2">
            <a:extLst>
              <a:ext uri="{FF2B5EF4-FFF2-40B4-BE49-F238E27FC236}">
                <a16:creationId xmlns:a16="http://schemas.microsoft.com/office/drawing/2014/main" id="{BF3315B3-B626-D394-0C44-D7D0A25C7AB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16C0BD34-791A-849B-A04B-5BB42ABEB77A}"/>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425529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970BF1-7026-D06E-4B78-8278B8103EA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CED904F4-FB1B-FFE7-DA73-7A92CFAE28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102D162A-BEA2-9138-46A1-F31CF0570D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C5263D2-EB75-EF5D-C04E-FD4B51F371F6}"/>
              </a:ext>
            </a:extLst>
          </p:cNvPr>
          <p:cNvSpPr>
            <a:spLocks noGrp="1"/>
          </p:cNvSpPr>
          <p:nvPr>
            <p:ph type="dt" sz="half" idx="10"/>
          </p:nvPr>
        </p:nvSpPr>
        <p:spPr/>
        <p:txBody>
          <a:bodyPr/>
          <a:lstStyle/>
          <a:p>
            <a:fld id="{FBFAB1C4-17E0-4683-AC6C-C6B23FE166BA}" type="datetimeFigureOut">
              <a:rPr lang="nb-NO" smtClean="0"/>
              <a:t>21.03.2024</a:t>
            </a:fld>
            <a:endParaRPr lang="nb-NO"/>
          </a:p>
        </p:txBody>
      </p:sp>
      <p:sp>
        <p:nvSpPr>
          <p:cNvPr id="6" name="Plassholder for bunntekst 5">
            <a:extLst>
              <a:ext uri="{FF2B5EF4-FFF2-40B4-BE49-F238E27FC236}">
                <a16:creationId xmlns:a16="http://schemas.microsoft.com/office/drawing/2014/main" id="{78ABEED9-6F6C-0C3B-CEC4-43FCABB5D4C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51AD65A-6A96-393B-3BAA-6C7494ECA263}"/>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195982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EA9BC6-F565-363F-8854-BDAED5BC3D4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EEADCF1-573C-335C-7FC6-94329BB89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DBE840FD-8EC9-FD51-E61E-598462C092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C1AC68A-187D-7731-3712-0A99FAF41BD5}"/>
              </a:ext>
            </a:extLst>
          </p:cNvPr>
          <p:cNvSpPr>
            <a:spLocks noGrp="1"/>
          </p:cNvSpPr>
          <p:nvPr>
            <p:ph type="dt" sz="half" idx="10"/>
          </p:nvPr>
        </p:nvSpPr>
        <p:spPr/>
        <p:txBody>
          <a:bodyPr/>
          <a:lstStyle/>
          <a:p>
            <a:fld id="{FBFAB1C4-17E0-4683-AC6C-C6B23FE166BA}" type="datetimeFigureOut">
              <a:rPr lang="nb-NO" smtClean="0"/>
              <a:t>21.03.2024</a:t>
            </a:fld>
            <a:endParaRPr lang="nb-NO"/>
          </a:p>
        </p:txBody>
      </p:sp>
      <p:sp>
        <p:nvSpPr>
          <p:cNvPr id="6" name="Plassholder for bunntekst 5">
            <a:extLst>
              <a:ext uri="{FF2B5EF4-FFF2-40B4-BE49-F238E27FC236}">
                <a16:creationId xmlns:a16="http://schemas.microsoft.com/office/drawing/2014/main" id="{B8CE53E2-5BB7-2B17-B022-004BF8A9532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D865027-40BE-5E93-59A3-987AB3795880}"/>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4028628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9798ACE-7DA9-2627-5786-752D544B6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204AA2AC-A5EB-1805-59D0-6E200A9995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656434E-045E-1FC7-495A-54D7DF6C29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AB1C4-17E0-4683-AC6C-C6B23FE166BA}" type="datetimeFigureOut">
              <a:rPr lang="nb-NO" smtClean="0"/>
              <a:t>21.03.2024</a:t>
            </a:fld>
            <a:endParaRPr lang="nb-NO"/>
          </a:p>
        </p:txBody>
      </p:sp>
      <p:sp>
        <p:nvSpPr>
          <p:cNvPr id="5" name="Plassholder for bunntekst 4">
            <a:extLst>
              <a:ext uri="{FF2B5EF4-FFF2-40B4-BE49-F238E27FC236}">
                <a16:creationId xmlns:a16="http://schemas.microsoft.com/office/drawing/2014/main" id="{56E8B746-E7BD-728F-3E75-65158412A4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B46686F4-673C-8C45-5607-610FE8F8D1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DDCEC-E290-4578-B928-7A918FAF61FF}" type="slidenum">
              <a:rPr lang="nb-NO" smtClean="0"/>
              <a:t>‹#›</a:t>
            </a:fld>
            <a:endParaRPr lang="nb-NO"/>
          </a:p>
        </p:txBody>
      </p:sp>
    </p:spTree>
    <p:extLst>
      <p:ext uri="{BB962C8B-B14F-4D97-AF65-F5344CB8AC3E}">
        <p14:creationId xmlns:p14="http://schemas.microsoft.com/office/powerpoint/2010/main" val="2128727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interest.com/pin/2322237291578642/"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hyperlink" Target="https://portals.clio.me/dk/naturteknologi/1-3/emner/natur/insekter/insekter-i-vandloeb-og-soe/hvilke-insekter-og-andre-smaadyr-fangede-i/" TargetMode="External"/><Relationship Id="rId7" Type="http://schemas.openxmlformats.org/officeDocument/2006/relationships/hyperlink" Target="https://ikkepedia.org/wiki/L%C3%B8nn"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www.helsenorge.no/se/giftinformasjon/planter-og-bar-a-a/varblomster/" TargetMode="External"/><Relationship Id="rId4" Type="http://schemas.openxmlformats.org/officeDocument/2006/relationships/image" Target="../media/image3.jp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tel 1">
            <a:extLst>
              <a:ext uri="{FF2B5EF4-FFF2-40B4-BE49-F238E27FC236}">
                <a16:creationId xmlns:a16="http://schemas.microsoft.com/office/drawing/2014/main" id="{54A82708-BA07-0AE7-199B-0DAC13D29490}"/>
              </a:ext>
            </a:extLst>
          </p:cNvPr>
          <p:cNvSpPr>
            <a:spLocks noGrp="1"/>
          </p:cNvSpPr>
          <p:nvPr>
            <p:ph type="ctrTitle"/>
          </p:nvPr>
        </p:nvSpPr>
        <p:spPr>
          <a:xfrm>
            <a:off x="1803204" y="1261094"/>
            <a:ext cx="5517822" cy="649108"/>
          </a:xfrm>
        </p:spPr>
        <p:txBody>
          <a:bodyPr>
            <a:normAutofit fontScale="90000"/>
          </a:bodyPr>
          <a:lstStyle/>
          <a:p>
            <a:pPr algn="l"/>
            <a:r>
              <a:rPr lang="nb-NO" sz="2000" dirty="0">
                <a:solidFill>
                  <a:srgbClr val="FFFFFF"/>
                </a:solidFill>
              </a:rPr>
              <a:t>Overordnet tema for perioden: April - Juni</a:t>
            </a:r>
            <a:br>
              <a:rPr lang="nb-NO" sz="2000" dirty="0">
                <a:solidFill>
                  <a:srgbClr val="FFFFFF"/>
                </a:solidFill>
              </a:rPr>
            </a:br>
            <a:r>
              <a:rPr lang="nb-NO" sz="2000" dirty="0">
                <a:solidFill>
                  <a:srgbClr val="FFFFFF"/>
                </a:solidFill>
              </a:rPr>
              <a:t>	    </a:t>
            </a:r>
            <a:r>
              <a:rPr lang="nb-NO" sz="2200" dirty="0">
                <a:solidFill>
                  <a:srgbClr val="FFFFFF"/>
                </a:solidFill>
              </a:rPr>
              <a:t>SPRÅK OG SPRÅKGLEDE</a:t>
            </a:r>
            <a:endParaRPr lang="nb-NO" sz="2000" dirty="0">
              <a:solidFill>
                <a:srgbClr val="FFFFFF"/>
              </a:solidFill>
            </a:endParaRPr>
          </a:p>
        </p:txBody>
      </p:sp>
      <p:sp>
        <p:nvSpPr>
          <p:cNvPr id="3" name="Undertittel 2">
            <a:extLst>
              <a:ext uri="{FF2B5EF4-FFF2-40B4-BE49-F238E27FC236}">
                <a16:creationId xmlns:a16="http://schemas.microsoft.com/office/drawing/2014/main" id="{C9DA7E71-197A-9B63-1AB9-4544810D417A}"/>
              </a:ext>
            </a:extLst>
          </p:cNvPr>
          <p:cNvSpPr>
            <a:spLocks noGrp="1"/>
          </p:cNvSpPr>
          <p:nvPr>
            <p:ph type="subTitle" idx="1"/>
          </p:nvPr>
        </p:nvSpPr>
        <p:spPr>
          <a:xfrm>
            <a:off x="1599234" y="4707951"/>
            <a:ext cx="6950463" cy="2198808"/>
          </a:xfrm>
        </p:spPr>
        <p:txBody>
          <a:bodyPr>
            <a:normAutofit/>
          </a:bodyPr>
          <a:lstStyle/>
          <a:p>
            <a:pPr algn="l"/>
            <a:r>
              <a:rPr lang="nb-NO" sz="1400" dirty="0">
                <a:solidFill>
                  <a:schemeClr val="bg1"/>
                </a:solidFill>
              </a:rPr>
              <a:t>Evaluering av mars:</a:t>
            </a:r>
          </a:p>
          <a:p>
            <a:pPr algn="l"/>
            <a:r>
              <a:rPr lang="nb-NO" sz="1400" dirty="0">
                <a:solidFill>
                  <a:schemeClr val="bg1"/>
                </a:solidFill>
              </a:rPr>
              <a:t>Mars har vært en måned vi har brukt til å snakke om påske. Vi har laget fin påskepynt, hatt besøk av påsketuristen fra St. Petri kirke. Der barna fikk høre om påsken og påsketradisjonene. Barna er blitt veldig flinke til å synge om kyllinger. Både sang om kyllingen som ligger i egget og sangen om hva kyllingen har av vinger, bein osv. </a:t>
            </a:r>
          </a:p>
          <a:p>
            <a:pPr algn="l"/>
            <a:r>
              <a:rPr lang="nb-NO" sz="1400" dirty="0">
                <a:solidFill>
                  <a:schemeClr val="bg1"/>
                </a:solidFill>
              </a:rPr>
              <a:t>Både foreldre, barn og ansatte var så heldige å få komme på en fantastisk frokost som FAU servert </a:t>
            </a:r>
            <a:r>
              <a:rPr lang="nb-NO" sz="1400" dirty="0" err="1">
                <a:solidFill>
                  <a:schemeClr val="bg1"/>
                </a:solidFill>
              </a:rPr>
              <a:t>yil</a:t>
            </a:r>
            <a:r>
              <a:rPr lang="nb-NO" sz="1400" dirty="0">
                <a:solidFill>
                  <a:schemeClr val="bg1"/>
                </a:solidFill>
              </a:rPr>
              <a:t> </a:t>
            </a:r>
            <a:r>
              <a:rPr lang="nb-NO" sz="1400">
                <a:solidFill>
                  <a:schemeClr val="bg1"/>
                </a:solidFill>
              </a:rPr>
              <a:t>oss. </a:t>
            </a:r>
            <a:r>
              <a:rPr lang="nb-NO" sz="1400" dirty="0">
                <a:solidFill>
                  <a:schemeClr val="bg1"/>
                </a:solidFill>
              </a:rPr>
              <a:t>TUSEN TAKK alle som var involvert i arbeidet med denne. </a:t>
            </a:r>
          </a:p>
          <a:p>
            <a:pPr algn="l"/>
            <a:endParaRPr lang="nb-NO" sz="1400" dirty="0">
              <a:solidFill>
                <a:schemeClr val="bg1"/>
              </a:solidFill>
            </a:endParaRPr>
          </a:p>
        </p:txBody>
      </p:sp>
      <p:cxnSp>
        <p:nvCxnSpPr>
          <p:cNvPr id="19"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6" name="Rektangel: avrundede hjørner 5">
            <a:extLst>
              <a:ext uri="{FF2B5EF4-FFF2-40B4-BE49-F238E27FC236}">
                <a16:creationId xmlns:a16="http://schemas.microsoft.com/office/drawing/2014/main" id="{BE199A6C-9E88-FE82-70F9-A5F36D7D9303}"/>
              </a:ext>
            </a:extLst>
          </p:cNvPr>
          <p:cNvSpPr/>
          <p:nvPr/>
        </p:nvSpPr>
        <p:spPr>
          <a:xfrm>
            <a:off x="1388966" y="1966186"/>
            <a:ext cx="2370461" cy="26577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b-NO"/>
          </a:p>
        </p:txBody>
      </p:sp>
      <p:sp>
        <p:nvSpPr>
          <p:cNvPr id="7" name="TekstSylinder 6">
            <a:extLst>
              <a:ext uri="{FF2B5EF4-FFF2-40B4-BE49-F238E27FC236}">
                <a16:creationId xmlns:a16="http://schemas.microsoft.com/office/drawing/2014/main" id="{642B0981-E79F-DDCF-A8B1-3A044CE14057}"/>
              </a:ext>
            </a:extLst>
          </p:cNvPr>
          <p:cNvSpPr txBox="1"/>
          <p:nvPr/>
        </p:nvSpPr>
        <p:spPr>
          <a:xfrm>
            <a:off x="1489534" y="2072984"/>
            <a:ext cx="2202165" cy="2246769"/>
          </a:xfrm>
          <a:prstGeom prst="rect">
            <a:avLst/>
          </a:prstGeom>
          <a:noFill/>
        </p:spPr>
        <p:txBody>
          <a:bodyPr wrap="square" rtlCol="0">
            <a:spAutoFit/>
          </a:bodyPr>
          <a:lstStyle/>
          <a:p>
            <a:r>
              <a:rPr lang="nb-NO" sz="1400" dirty="0"/>
              <a:t>Hovedmål:</a:t>
            </a:r>
          </a:p>
          <a:p>
            <a:r>
              <a:rPr lang="nb-NO" sz="1400" dirty="0"/>
              <a:t>Leken har en egenverdi som skal anerkjennes og har en sentral plass i hverdagen. Vennskapsbånd og relasjoner knyttes gjennom lek som igjen gir grunnlaget for trivsel og meningsskaping i barnehagen (Årsplan s. 6)</a:t>
            </a:r>
          </a:p>
        </p:txBody>
      </p:sp>
      <p:sp>
        <p:nvSpPr>
          <p:cNvPr id="11" name="Rektangel: avrundede hjørner 10">
            <a:extLst>
              <a:ext uri="{FF2B5EF4-FFF2-40B4-BE49-F238E27FC236}">
                <a16:creationId xmlns:a16="http://schemas.microsoft.com/office/drawing/2014/main" id="{7412379B-9561-6B6F-BB8A-99E9A6DE3CFC}"/>
              </a:ext>
            </a:extLst>
          </p:cNvPr>
          <p:cNvSpPr/>
          <p:nvPr/>
        </p:nvSpPr>
        <p:spPr>
          <a:xfrm>
            <a:off x="6034499" y="1964676"/>
            <a:ext cx="2747650" cy="26748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nb-NO" sz="1400" dirty="0"/>
              <a:t>Sosiale mål: </a:t>
            </a:r>
          </a:p>
          <a:p>
            <a:r>
              <a:rPr lang="nb-NO" sz="1400" dirty="0"/>
              <a:t>De ansatte i barnehagen skal legge til rette for at barna skal få leke i små grupper hvor de får mulighet til å bygge sterke bånd til andre og bygge sosial kapital. Vi vil bruke smågrupper for at det enkelt barn skal bli sett og hørt. (Handlingsplan for et trygt og godt psykososial barnehagemiljø i Våland-barnehagene s. 7)</a:t>
            </a:r>
          </a:p>
        </p:txBody>
      </p:sp>
      <p:pic>
        <p:nvPicPr>
          <p:cNvPr id="20" name="Bilde 19" descr="Et bilde som inneholder plante, blomster, gul, Smørblomst&#10;&#10;Automatisk generert beskrivelse">
            <a:extLst>
              <a:ext uri="{FF2B5EF4-FFF2-40B4-BE49-F238E27FC236}">
                <a16:creationId xmlns:a16="http://schemas.microsoft.com/office/drawing/2014/main" id="{16CCFBAA-53A9-FF4E-31B5-E866EA29A7C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90991" y="330020"/>
            <a:ext cx="3272332" cy="3272332"/>
          </a:xfrm>
          <a:prstGeom prst="rect">
            <a:avLst/>
          </a:prstGeom>
        </p:spPr>
      </p:pic>
      <p:sp>
        <p:nvSpPr>
          <p:cNvPr id="21" name="TekstSylinder 20">
            <a:extLst>
              <a:ext uri="{FF2B5EF4-FFF2-40B4-BE49-F238E27FC236}">
                <a16:creationId xmlns:a16="http://schemas.microsoft.com/office/drawing/2014/main" id="{8E19689D-C6AD-70E6-93D6-0FE49A0E1622}"/>
              </a:ext>
            </a:extLst>
          </p:cNvPr>
          <p:cNvSpPr txBox="1"/>
          <p:nvPr/>
        </p:nvSpPr>
        <p:spPr>
          <a:xfrm>
            <a:off x="1736334" y="681890"/>
            <a:ext cx="5952089" cy="523220"/>
          </a:xfrm>
          <a:prstGeom prst="rect">
            <a:avLst/>
          </a:prstGeom>
          <a:noFill/>
        </p:spPr>
        <p:txBody>
          <a:bodyPr wrap="square" rtlCol="0">
            <a:spAutoFit/>
          </a:bodyPr>
          <a:lstStyle/>
          <a:p>
            <a:r>
              <a:rPr lang="nb-NO" sz="2800" dirty="0">
                <a:solidFill>
                  <a:schemeClr val="bg1"/>
                </a:solidFill>
              </a:rPr>
              <a:t>Månedsbrev for april, Smørblomst</a:t>
            </a:r>
          </a:p>
        </p:txBody>
      </p:sp>
      <p:sp>
        <p:nvSpPr>
          <p:cNvPr id="5" name="Avrundet rektangel 4">
            <a:extLst>
              <a:ext uri="{FF2B5EF4-FFF2-40B4-BE49-F238E27FC236}">
                <a16:creationId xmlns:a16="http://schemas.microsoft.com/office/drawing/2014/main" id="{936F9735-A766-8237-DCD2-6B51D276F055}"/>
              </a:ext>
            </a:extLst>
          </p:cNvPr>
          <p:cNvSpPr/>
          <p:nvPr/>
        </p:nvSpPr>
        <p:spPr>
          <a:xfrm>
            <a:off x="3857758" y="1989197"/>
            <a:ext cx="2131496" cy="26577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nb-NO" sz="1400" dirty="0"/>
              <a:t>Del mål:</a:t>
            </a:r>
          </a:p>
          <a:p>
            <a:r>
              <a:rPr lang="nb-NO" sz="1400" dirty="0"/>
              <a:t>Personalet skal fremme et inkluderende miljø der alle barn kan delta i og berike leken på barns premisser. Personalet må være tilstede og veilede barna hvis leken medfører uheldige samspillsmønstre (Årsplan s. 6)</a:t>
            </a:r>
          </a:p>
        </p:txBody>
      </p:sp>
    </p:spTree>
    <p:extLst>
      <p:ext uri="{BB962C8B-B14F-4D97-AF65-F5344CB8AC3E}">
        <p14:creationId xmlns:p14="http://schemas.microsoft.com/office/powerpoint/2010/main" val="3946839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tel 1">
            <a:extLst>
              <a:ext uri="{FF2B5EF4-FFF2-40B4-BE49-F238E27FC236}">
                <a16:creationId xmlns:a16="http://schemas.microsoft.com/office/drawing/2014/main" id="{0F9F5539-8743-718A-C4EB-DA865C333DD8}"/>
              </a:ext>
            </a:extLst>
          </p:cNvPr>
          <p:cNvSpPr>
            <a:spLocks noGrp="1"/>
          </p:cNvSpPr>
          <p:nvPr>
            <p:ph type="title"/>
          </p:nvPr>
        </p:nvSpPr>
        <p:spPr>
          <a:xfrm>
            <a:off x="1301261" y="590062"/>
            <a:ext cx="6620427" cy="1033465"/>
          </a:xfrm>
        </p:spPr>
        <p:txBody>
          <a:bodyPr vert="horz" lIns="91440" tIns="45720" rIns="91440" bIns="45720" rtlCol="0" anchor="b">
            <a:normAutofit/>
          </a:bodyPr>
          <a:lstStyle/>
          <a:p>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cxnSp>
        <p:nvCxnSpPr>
          <p:cNvPr id="19"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6" name="TekstSylinder 5">
            <a:extLst>
              <a:ext uri="{FF2B5EF4-FFF2-40B4-BE49-F238E27FC236}">
                <a16:creationId xmlns:a16="http://schemas.microsoft.com/office/drawing/2014/main" id="{3DCF14FD-B911-5084-F3E0-766476B616DF}"/>
              </a:ext>
            </a:extLst>
          </p:cNvPr>
          <p:cNvSpPr txBox="1"/>
          <p:nvPr/>
        </p:nvSpPr>
        <p:spPr>
          <a:xfrm>
            <a:off x="1502230" y="1957769"/>
            <a:ext cx="903188" cy="1033465"/>
          </a:xfrm>
          <a:prstGeom prst="rect">
            <a:avLst/>
          </a:prstGeom>
          <a:noFill/>
        </p:spPr>
        <p:txBody>
          <a:bodyPr wrap="square" rtlCol="0">
            <a:spAutoFit/>
          </a:bodyPr>
          <a:lstStyle/>
          <a:p>
            <a:endParaRPr lang="nb-NO" dirty="0"/>
          </a:p>
        </p:txBody>
      </p:sp>
      <p:sp>
        <p:nvSpPr>
          <p:cNvPr id="4" name="TekstSylinder 3">
            <a:extLst>
              <a:ext uri="{FF2B5EF4-FFF2-40B4-BE49-F238E27FC236}">
                <a16:creationId xmlns:a16="http://schemas.microsoft.com/office/drawing/2014/main" id="{D0962A87-70FB-B8CB-D33C-CB81FFBAB9F4}"/>
              </a:ext>
            </a:extLst>
          </p:cNvPr>
          <p:cNvSpPr txBox="1"/>
          <p:nvPr/>
        </p:nvSpPr>
        <p:spPr>
          <a:xfrm>
            <a:off x="1302861" y="1296855"/>
            <a:ext cx="5859623" cy="1600438"/>
          </a:xfrm>
          <a:prstGeom prst="rect">
            <a:avLst/>
          </a:prstGeom>
          <a:noFill/>
        </p:spPr>
        <p:txBody>
          <a:bodyPr wrap="square" rtlCol="0">
            <a:spAutoFit/>
          </a:bodyPr>
          <a:lstStyle/>
          <a:p>
            <a:r>
              <a:rPr lang="nb-NO" sz="1400" dirty="0">
                <a:solidFill>
                  <a:schemeClr val="bg1"/>
                </a:solidFill>
              </a:rPr>
              <a:t>Måneden som kommer: April</a:t>
            </a:r>
          </a:p>
          <a:p>
            <a:r>
              <a:rPr lang="nb-NO" sz="1400" dirty="0">
                <a:solidFill>
                  <a:schemeClr val="bg1"/>
                </a:solidFill>
              </a:rPr>
              <a:t>Håper alle har hatt en fantastisk påske. Våren er i gang og vi vil framover se jobbe med hva som skjer når våren er her. Se på hvordan trær </a:t>
            </a:r>
            <a:r>
              <a:rPr lang="nb-NO" sz="1400" dirty="0" err="1">
                <a:solidFill>
                  <a:schemeClr val="bg1"/>
                </a:solidFill>
              </a:rPr>
              <a:t>bilr</a:t>
            </a:r>
            <a:r>
              <a:rPr lang="nb-NO" sz="1400" dirty="0">
                <a:solidFill>
                  <a:schemeClr val="bg1"/>
                </a:solidFill>
              </a:rPr>
              <a:t> grønnere og grønnere, vi vil se på hvordan blomstene spirer og ikke minst se på alle innsektene som kommer fra fra dvalen.  Vi vil prøve oss på å lage ett  terrarium der vi kan </a:t>
            </a:r>
            <a:r>
              <a:rPr lang="nb-NO" sz="1400">
                <a:solidFill>
                  <a:schemeClr val="bg1"/>
                </a:solidFill>
              </a:rPr>
              <a:t>studere meitemarken</a:t>
            </a:r>
            <a:r>
              <a:rPr lang="nb-NO" sz="1400">
                <a:solidFill>
                  <a:schemeClr val="bg1"/>
                </a:solidFill>
                <a:latin typeface="system-ui"/>
              </a:rPr>
              <a:t>.</a:t>
            </a:r>
            <a:endParaRPr lang="nb-NO" sz="1400" dirty="0">
              <a:solidFill>
                <a:schemeClr val="bg1"/>
              </a:solidFill>
            </a:endParaRPr>
          </a:p>
          <a:p>
            <a:r>
              <a:rPr lang="nb-NO" sz="1400" dirty="0">
                <a:solidFill>
                  <a:schemeClr val="bg1"/>
                </a:solidFill>
              </a:rPr>
              <a:t> </a:t>
            </a:r>
          </a:p>
        </p:txBody>
      </p:sp>
      <p:sp>
        <p:nvSpPr>
          <p:cNvPr id="9" name="TekstSylinder 8">
            <a:extLst>
              <a:ext uri="{FF2B5EF4-FFF2-40B4-BE49-F238E27FC236}">
                <a16:creationId xmlns:a16="http://schemas.microsoft.com/office/drawing/2014/main" id="{412FD1E4-8DAE-11D9-53B5-2A1E782B1F2F}"/>
              </a:ext>
            </a:extLst>
          </p:cNvPr>
          <p:cNvSpPr txBox="1"/>
          <p:nvPr/>
        </p:nvSpPr>
        <p:spPr>
          <a:xfrm>
            <a:off x="-795810" y="4025029"/>
            <a:ext cx="2952658" cy="369332"/>
          </a:xfrm>
          <a:prstGeom prst="rect">
            <a:avLst/>
          </a:prstGeom>
          <a:noFill/>
        </p:spPr>
        <p:txBody>
          <a:bodyPr wrap="square" rtlCol="0">
            <a:spAutoFit/>
          </a:bodyPr>
          <a:lstStyle/>
          <a:p>
            <a:r>
              <a:rPr lang="nb-NO" dirty="0">
                <a:solidFill>
                  <a:schemeClr val="bg1"/>
                </a:solidFill>
              </a:rPr>
              <a:t>	</a:t>
            </a:r>
          </a:p>
        </p:txBody>
      </p:sp>
      <p:pic>
        <p:nvPicPr>
          <p:cNvPr id="8" name="Bilde 7" descr="Et bilde som inneholder skadedyr, leddyr, virvelløse dyr, Makrofotografi&#10;&#10;Automatisk generert beskrivelse">
            <a:extLst>
              <a:ext uri="{FF2B5EF4-FFF2-40B4-BE49-F238E27FC236}">
                <a16:creationId xmlns:a16="http://schemas.microsoft.com/office/drawing/2014/main" id="{47BD6C5B-BC52-4F54-C54B-D9B8EC223F6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54137" y="271191"/>
            <a:ext cx="3975648" cy="3214185"/>
          </a:xfrm>
          <a:prstGeom prst="rect">
            <a:avLst/>
          </a:prstGeom>
        </p:spPr>
      </p:pic>
      <p:pic>
        <p:nvPicPr>
          <p:cNvPr id="11" name="Bilde 10" descr="Et bilde som inneholder plante, blomster, blomsterblad, Snøkrokus&#10;&#10;Automatisk generert beskrivelse">
            <a:extLst>
              <a:ext uri="{FF2B5EF4-FFF2-40B4-BE49-F238E27FC236}">
                <a16:creationId xmlns:a16="http://schemas.microsoft.com/office/drawing/2014/main" id="{E9D89012-AE04-D5F0-4B15-FB71269F79F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06968" y="4005899"/>
            <a:ext cx="3490700" cy="2720043"/>
          </a:xfrm>
          <a:prstGeom prst="rect">
            <a:avLst/>
          </a:prstGeom>
        </p:spPr>
      </p:pic>
      <p:pic>
        <p:nvPicPr>
          <p:cNvPr id="14" name="Bilde 13" descr="Et bilde som inneholder utendørs, tre, plante, himmel&#10;&#10;Automatisk generert beskrivelse">
            <a:extLst>
              <a:ext uri="{FF2B5EF4-FFF2-40B4-BE49-F238E27FC236}">
                <a16:creationId xmlns:a16="http://schemas.microsoft.com/office/drawing/2014/main" id="{E0F28EF9-D6FB-C2A6-A55E-36EA7CA54E0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759489" y="3804247"/>
            <a:ext cx="4221243" cy="2921695"/>
          </a:xfrm>
          <a:prstGeom prst="rect">
            <a:avLst/>
          </a:prstGeom>
        </p:spPr>
      </p:pic>
      <p:sp>
        <p:nvSpPr>
          <p:cNvPr id="15" name="TekstSylinder 14">
            <a:extLst>
              <a:ext uri="{FF2B5EF4-FFF2-40B4-BE49-F238E27FC236}">
                <a16:creationId xmlns:a16="http://schemas.microsoft.com/office/drawing/2014/main" id="{F2FCA226-8A32-F37A-8D5A-7FF23D4FF3AF}"/>
              </a:ext>
            </a:extLst>
          </p:cNvPr>
          <p:cNvSpPr txBox="1"/>
          <p:nvPr/>
        </p:nvSpPr>
        <p:spPr>
          <a:xfrm>
            <a:off x="4611474" y="2734809"/>
            <a:ext cx="4164025" cy="230832"/>
          </a:xfrm>
          <a:prstGeom prst="rect">
            <a:avLst/>
          </a:prstGeom>
          <a:noFill/>
        </p:spPr>
        <p:txBody>
          <a:bodyPr wrap="square" rtlCol="0">
            <a:spAutoFit/>
          </a:bodyPr>
          <a:lstStyle/>
          <a:p>
            <a:r>
              <a:rPr lang="nb-NO" sz="900" dirty="0">
                <a:hlinkClick r:id="rId8" tooltip="https://creativecommons.org/licenses/by-nc-sa/3.0/"/>
              </a:rPr>
              <a:t>C</a:t>
            </a:r>
            <a:endParaRPr lang="nb-NO" sz="900" dirty="0"/>
          </a:p>
        </p:txBody>
      </p:sp>
      <p:pic>
        <p:nvPicPr>
          <p:cNvPr id="23" name="Bilde 22">
            <a:extLst>
              <a:ext uri="{FF2B5EF4-FFF2-40B4-BE49-F238E27FC236}">
                <a16:creationId xmlns:a16="http://schemas.microsoft.com/office/drawing/2014/main" id="{734CECA9-7CFC-0317-F7A6-3E61300DE95E}"/>
              </a:ext>
            </a:extLst>
          </p:cNvPr>
          <p:cNvPicPr>
            <a:picLocks noChangeAspect="1"/>
          </p:cNvPicPr>
          <p:nvPr/>
        </p:nvPicPr>
        <p:blipFill>
          <a:blip r:embed="rId9"/>
          <a:stretch>
            <a:fillRect/>
          </a:stretch>
        </p:blipFill>
        <p:spPr>
          <a:xfrm>
            <a:off x="5217807" y="3060198"/>
            <a:ext cx="2216191" cy="3703245"/>
          </a:xfrm>
          <a:prstGeom prst="rect">
            <a:avLst/>
          </a:prstGeom>
        </p:spPr>
      </p:pic>
    </p:spTree>
    <p:extLst>
      <p:ext uri="{BB962C8B-B14F-4D97-AF65-F5344CB8AC3E}">
        <p14:creationId xmlns:p14="http://schemas.microsoft.com/office/powerpoint/2010/main" val="168602467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8553</TotalTime>
  <Words>351</Words>
  <Application>Microsoft Office PowerPoint</Application>
  <PresentationFormat>Widescreen</PresentationFormat>
  <Paragraphs>17</Paragraphs>
  <Slides>2</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vt:i4>
      </vt:variant>
    </vt:vector>
  </HeadingPairs>
  <TitlesOfParts>
    <vt:vector size="7" baseType="lpstr">
      <vt:lpstr>Arial</vt:lpstr>
      <vt:lpstr>Calibri</vt:lpstr>
      <vt:lpstr>Calibri Light</vt:lpstr>
      <vt:lpstr>system-ui</vt:lpstr>
      <vt:lpstr>Office-tema</vt:lpstr>
      <vt:lpstr>Overordnet tema for perioden: April - Juni      SPRÅK OG SPRÅKGLEDE</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Overordnet tema for perioden: November - Januar</dc:title>
  <dc:creator>Marianne Refsland Maribu</dc:creator>
  <cp:lastModifiedBy>Marianne Refsland Maribu</cp:lastModifiedBy>
  <cp:revision>7</cp:revision>
  <dcterms:created xsi:type="dcterms:W3CDTF">2023-11-29T18:56:16Z</dcterms:created>
  <dcterms:modified xsi:type="dcterms:W3CDTF">2024-03-21T21:04:55Z</dcterms:modified>
</cp:coreProperties>
</file>